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7"/>
  </p:notesMasterIdLst>
  <p:sldIdLst>
    <p:sldId id="256" r:id="rId2"/>
    <p:sldId id="258" r:id="rId3"/>
    <p:sldId id="259" r:id="rId4"/>
    <p:sldId id="261" r:id="rId5"/>
    <p:sldId id="304" r:id="rId6"/>
    <p:sldId id="305" r:id="rId7"/>
    <p:sldId id="262" r:id="rId8"/>
    <p:sldId id="307" r:id="rId9"/>
    <p:sldId id="308" r:id="rId10"/>
    <p:sldId id="306" r:id="rId11"/>
    <p:sldId id="30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4" r:id="rId23"/>
    <p:sldId id="321" r:id="rId24"/>
    <p:sldId id="322" r:id="rId25"/>
    <p:sldId id="323" r:id="rId26"/>
  </p:sldIdLst>
  <p:sldSz cx="9144000" cy="5143500" type="screen16x9"/>
  <p:notesSz cx="6858000" cy="9144000"/>
  <p:embeddedFontLst>
    <p:embeddedFont>
      <p:font typeface="Barlow" panose="020B0604020202020204" charset="0"/>
      <p:regular r:id="rId28"/>
      <p:bold r:id="rId29"/>
      <p:italic r:id="rId30"/>
      <p:boldItalic r:id="rId31"/>
    </p:embeddedFont>
    <p:embeddedFont>
      <p:font typeface="Barlow Condensed" panose="020B0604020202020204" charset="0"/>
      <p:regular r:id="rId32"/>
      <p:bold r:id="rId33"/>
      <p:italic r:id="rId34"/>
      <p:boldItalic r:id="rId35"/>
    </p:embeddedFont>
    <p:embeddedFont>
      <p:font typeface="Barlow Condensed ExtraLight" panose="020B0604020202020204" charset="0"/>
      <p:regular r:id="rId36"/>
      <p:bold r:id="rId37"/>
      <p:italic r:id="rId38"/>
      <p:boldItalic r:id="rId39"/>
    </p:embeddedFont>
    <p:embeddedFont>
      <p:font typeface="Barlow Condensed Medium" panose="020B0604020202020204" charset="0"/>
      <p:regular r:id="rId40"/>
      <p:bold r:id="rId41"/>
      <p:italic r:id="rId42"/>
      <p:boldItalic r:id="rId43"/>
    </p:embeddedFont>
    <p:embeddedFont>
      <p:font typeface="Barlow SemiBold" panose="020B060402020202020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Poppins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9117CF-E45C-4C3A-8CA8-BEA88450C752}">
  <a:tblStyle styleId="{849117CF-E45C-4C3A-8CA8-BEA88450C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88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210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566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58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016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2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971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338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24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41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06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898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786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5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37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0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33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65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f6f6f21b7_1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f6f6f21b7_1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53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68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7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272" name="Google Shape;272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7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81100" y="-167000"/>
            <a:ext cx="970619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860200" y="2709877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3">
            <a:alphaModFix amt="60000"/>
          </a:blip>
          <a:srcRect t="10543" b="10535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57900" y="1660548"/>
            <a:ext cx="41721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-408200" y="-147800"/>
            <a:ext cx="9803429" cy="5421347"/>
            <a:chOff x="-408200" y="-147800"/>
            <a:chExt cx="9803429" cy="5421347"/>
          </a:xfrm>
        </p:grpSpPr>
        <p:pic>
          <p:nvPicPr>
            <p:cNvPr id="80" name="Google Shape;8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3">
              <a:alphaModFix amt="60000"/>
            </a:blip>
            <a:srcRect t="11520" b="11520"/>
            <a:stretch/>
          </p:blipFill>
          <p:spPr>
            <a:xfrm>
              <a:off x="-408200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813938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2"/>
          </p:nvPr>
        </p:nvSpPr>
        <p:spPr>
          <a:xfrm>
            <a:off x="1821592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3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4"/>
          </p:nvPr>
        </p:nvSpPr>
        <p:spPr>
          <a:xfrm>
            <a:off x="1822373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5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6" hasCustomPrompt="1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7" hasCustomPrompt="1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8" hasCustomPrompt="1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9"/>
          </p:nvPr>
        </p:nvSpPr>
        <p:spPr>
          <a:xfrm>
            <a:off x="5095413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3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14"/>
          </p:nvPr>
        </p:nvSpPr>
        <p:spPr>
          <a:xfrm>
            <a:off x="5087589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5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6"/>
          </p:nvPr>
        </p:nvSpPr>
        <p:spPr>
          <a:xfrm>
            <a:off x="5087775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7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8" hasCustomPrompt="1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9" hasCustomPrompt="1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0" hasCustomPrompt="1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 amt="57000"/>
          </a:blip>
          <a:srcRect t="11539" b="11531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2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1613925" y="179799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3"/>
          </p:nvPr>
        </p:nvSpPr>
        <p:spPr>
          <a:xfrm>
            <a:off x="16031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"/>
          </p:nvPr>
        </p:nvSpPr>
        <p:spPr>
          <a:xfrm>
            <a:off x="1613330" y="3462753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5"/>
          </p:nvPr>
        </p:nvSpPr>
        <p:spPr>
          <a:xfrm>
            <a:off x="502985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6"/>
          </p:nvPr>
        </p:nvSpPr>
        <p:spPr>
          <a:xfrm>
            <a:off x="5032825" y="179805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7"/>
          </p:nvPr>
        </p:nvSpPr>
        <p:spPr>
          <a:xfrm>
            <a:off x="502212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8"/>
          </p:nvPr>
        </p:nvSpPr>
        <p:spPr>
          <a:xfrm>
            <a:off x="5032825" y="346230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264" name="Google Shape;26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5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0" r:id="rId6"/>
    <p:sldLayoutId id="2147483661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ing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ctrTitle"/>
          </p:nvPr>
        </p:nvSpPr>
        <p:spPr>
          <a:xfrm>
            <a:off x="1659750" y="1665747"/>
            <a:ext cx="58245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Báo</a:t>
            </a:r>
            <a:r>
              <a:rPr lang="en-US" sz="4800" dirty="0"/>
              <a:t> </a:t>
            </a:r>
            <a:r>
              <a:rPr lang="en-US" sz="4800" dirty="0" err="1"/>
              <a:t>cáo</a:t>
            </a:r>
            <a:r>
              <a:rPr lang="en-US" sz="4800" dirty="0"/>
              <a:t> </a:t>
            </a:r>
            <a:r>
              <a:rPr lang="en-US" sz="4800" dirty="0" err="1"/>
              <a:t>đồ</a:t>
            </a:r>
            <a:r>
              <a:rPr lang="en-US" sz="4800" dirty="0"/>
              <a:t> </a:t>
            </a:r>
            <a:r>
              <a:rPr lang="en-US" sz="4800" dirty="0" err="1"/>
              <a:t>án</a:t>
            </a:r>
            <a:r>
              <a:rPr lang="en-US" sz="4800" dirty="0"/>
              <a:t> </a:t>
            </a:r>
            <a:r>
              <a:rPr lang="en-US" sz="4800" dirty="0" err="1"/>
              <a:t>cuối</a:t>
            </a:r>
            <a:r>
              <a:rPr lang="en-US" sz="4800" dirty="0"/>
              <a:t> </a:t>
            </a:r>
            <a:r>
              <a:rPr lang="en-US" sz="4800" dirty="0" err="1"/>
              <a:t>kì</a:t>
            </a:r>
            <a:br>
              <a:rPr lang="en-US" sz="4800" dirty="0"/>
            </a:br>
            <a:r>
              <a:rPr lang="en-US" sz="3600" dirty="0" err="1"/>
              <a:t>Dự</a:t>
            </a:r>
            <a:r>
              <a:rPr lang="en-US" sz="3600" dirty="0"/>
              <a:t> </a:t>
            </a:r>
            <a:r>
              <a:rPr lang="en-US" sz="3600" dirty="0" err="1"/>
              <a:t>đoán</a:t>
            </a:r>
            <a:r>
              <a:rPr lang="en-US" sz="3600" dirty="0"/>
              <a:t> </a:t>
            </a:r>
            <a:r>
              <a:rPr lang="en-US" sz="3600" dirty="0" err="1"/>
              <a:t>giá</a:t>
            </a:r>
            <a:r>
              <a:rPr lang="en-US" sz="3600" dirty="0"/>
              <a:t> </a:t>
            </a:r>
            <a:r>
              <a:rPr lang="en-US" sz="3600" dirty="0" err="1"/>
              <a:t>thuê</a:t>
            </a:r>
            <a:br>
              <a:rPr lang="en-US" sz="3600" dirty="0"/>
            </a:br>
            <a:r>
              <a:rPr lang="en-US" sz="3600" dirty="0" err="1"/>
              <a:t>khách</a:t>
            </a:r>
            <a:r>
              <a:rPr lang="en-US" sz="3600" dirty="0"/>
              <a:t> </a:t>
            </a:r>
            <a:r>
              <a:rPr lang="en-US" sz="3600" dirty="0" err="1"/>
              <a:t>sạn,homestay</a:t>
            </a:r>
            <a:endParaRPr sz="4800"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2662518" y="3585837"/>
            <a:ext cx="3818963" cy="2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46: Đặng Hữu Thắng – Nguyễn Hữu Huân</a:t>
            </a:r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subTitle" idx="2"/>
          </p:nvPr>
        </p:nvSpPr>
        <p:spPr>
          <a:xfrm>
            <a:off x="275664" y="242396"/>
            <a:ext cx="3231996" cy="11887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- Nhập môn Khoa học dữ liệu-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Lớp: CQ2018/2 – Học kì I/ 2020-2021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/>
              <a:t>Giảng</a:t>
            </a:r>
            <a:r>
              <a:rPr lang="en-US" sz="1200" b="1" dirty="0"/>
              <a:t> </a:t>
            </a:r>
            <a:r>
              <a:rPr lang="en-US" sz="1200" b="1" dirty="0" err="1"/>
              <a:t>viên</a:t>
            </a:r>
            <a:r>
              <a:rPr lang="en-US" sz="1200" dirty="0"/>
              <a:t>: </a:t>
            </a:r>
            <a:r>
              <a:rPr lang="en-US" sz="1200" dirty="0" err="1"/>
              <a:t>Trần</a:t>
            </a:r>
            <a:r>
              <a:rPr lang="en-US" sz="1200" dirty="0"/>
              <a:t> </a:t>
            </a:r>
            <a:r>
              <a:rPr lang="en-US" sz="1200" dirty="0" err="1"/>
              <a:t>Trung</a:t>
            </a:r>
            <a:r>
              <a:rPr lang="en-US" sz="1200" dirty="0"/>
              <a:t> </a:t>
            </a:r>
            <a:r>
              <a:rPr lang="en-US" sz="1200" dirty="0" err="1"/>
              <a:t>Kiên</a:t>
            </a:r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/>
              <a:t>Trợ</a:t>
            </a:r>
            <a:r>
              <a:rPr lang="en-US" sz="1200" b="1" dirty="0"/>
              <a:t> </a:t>
            </a:r>
            <a:r>
              <a:rPr lang="en-US" sz="1200" b="1" dirty="0" err="1"/>
              <a:t>giảng</a:t>
            </a:r>
            <a:r>
              <a:rPr lang="en-US" sz="1200" dirty="0"/>
              <a:t>: </a:t>
            </a:r>
            <a:r>
              <a:rPr lang="en-US" sz="1200"/>
              <a:t>Hoàng </a:t>
            </a:r>
            <a:r>
              <a:rPr lang="en-US" sz="1200" dirty="0" err="1"/>
              <a:t>Xuân</a:t>
            </a:r>
            <a:r>
              <a:rPr lang="en-US" sz="1200" dirty="0"/>
              <a:t> </a:t>
            </a:r>
            <a:r>
              <a:rPr lang="en-US" sz="1200" dirty="0" err="1"/>
              <a:t>Trường</a:t>
            </a:r>
            <a:endParaRPr sz="1200" dirty="0"/>
          </a:p>
        </p:txBody>
      </p:sp>
      <p:cxnSp>
        <p:nvCxnSpPr>
          <p:cNvPr id="285" name="Google Shape;285;p40"/>
          <p:cNvCxnSpPr/>
          <p:nvPr/>
        </p:nvCxnSpPr>
        <p:spPr>
          <a:xfrm>
            <a:off x="1659750" y="1528552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0"/>
          <p:cNvCxnSpPr/>
          <p:nvPr/>
        </p:nvCxnSpPr>
        <p:spPr>
          <a:xfrm>
            <a:off x="1659800" y="3931630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83;p40">
            <a:extLst>
              <a:ext uri="{FF2B5EF4-FFF2-40B4-BE49-F238E27FC236}">
                <a16:creationId xmlns:a16="http://schemas.microsoft.com/office/drawing/2014/main" id="{125ED6CE-50FD-4207-9EEA-B592C6E38686}"/>
              </a:ext>
            </a:extLst>
          </p:cNvPr>
          <p:cNvSpPr txBox="1">
            <a:spLocks/>
          </p:cNvSpPr>
          <p:nvPr/>
        </p:nvSpPr>
        <p:spPr>
          <a:xfrm>
            <a:off x="6031006" y="4480515"/>
            <a:ext cx="259304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err="1"/>
              <a:t>TP.Hồ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Minh, </a:t>
            </a:r>
            <a:r>
              <a:rPr lang="en-US" dirty="0" err="1"/>
              <a:t>ngày</a:t>
            </a:r>
            <a:r>
              <a:rPr lang="en-US" dirty="0"/>
              <a:t> 16/1/2021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28420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TIỀN XỬ LÝ DỮ LIỆU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02242-46D4-4532-BD2C-F5F23758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7087"/>
            <a:ext cx="9144000" cy="35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7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45899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TIỀN XỬ LÝ DỮ LIỆU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957899" y="1512620"/>
            <a:ext cx="7224635" cy="2876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Vấn đề của dữ liệu: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C</a:t>
            </a:r>
            <a:r>
              <a:rPr lang="en" dirty="0"/>
              <a:t>ó quá nhiều cột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M</a:t>
            </a:r>
            <a:r>
              <a:rPr lang="en" dirty="0"/>
              <a:t>ột số cột không được định dạng đúng kiểu dữ liệu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C</a:t>
            </a:r>
            <a:r>
              <a:rPr lang="en" dirty="0"/>
              <a:t>ó nhiều thuộc tính (cột) mang ý nghĩa như nhau nhưng khác tên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Tiến hành xử lí thô trước để tách tập sớm:</a:t>
            </a: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”: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( xx m2 ),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đuôi</a:t>
            </a:r>
            <a:r>
              <a:rPr lang="en-US" dirty="0"/>
              <a:t> m2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vi-V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Cột</a:t>
            </a:r>
            <a:r>
              <a:rPr lang="en-US" dirty="0"/>
              <a:t> “price”: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“.”,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vi-V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( “Ổ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iPod”, “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đĩa</a:t>
            </a:r>
            <a:r>
              <a:rPr lang="en-US" dirty="0"/>
              <a:t> CD”, …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file notebook)</a:t>
            </a:r>
            <a:endParaRPr lang="vi-V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5923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75743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TIỀN XỬ LÝ DỮ LIỆU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959682" y="604344"/>
            <a:ext cx="7224635" cy="4140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Tiến hành tách dữ liệu theo tỉ lệ train – validation – test: </a:t>
            </a:r>
            <a:r>
              <a:rPr lang="en" b="1" dirty="0"/>
              <a:t>64 </a:t>
            </a:r>
            <a:r>
              <a:rPr lang="en" dirty="0"/>
              <a:t>– </a:t>
            </a:r>
            <a:r>
              <a:rPr lang="en" b="1" dirty="0"/>
              <a:t>16 </a:t>
            </a:r>
            <a:r>
              <a:rPr lang="en" dirty="0"/>
              <a:t>– </a:t>
            </a:r>
            <a:r>
              <a:rPr lang="en" b="1" dirty="0"/>
              <a:t>20</a:t>
            </a:r>
            <a:endParaRPr lang="en-US" b="1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Khám phá dữ liệu trên tập train:</a:t>
            </a:r>
          </a:p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/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1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class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ColAdderDropper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70C0"/>
              </a:solidFill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	VD: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thảm</a:t>
            </a:r>
            <a:r>
              <a:rPr lang="en-US" dirty="0"/>
              <a:t>”,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lát</a:t>
            </a:r>
            <a:r>
              <a:rPr lang="en-US" dirty="0"/>
              <a:t> </a:t>
            </a:r>
            <a:r>
              <a:rPr lang="en-US" dirty="0" err="1"/>
              <a:t>gach</a:t>
            </a:r>
            <a:r>
              <a:rPr lang="en-US" dirty="0"/>
              <a:t>/</a:t>
            </a:r>
            <a:r>
              <a:rPr lang="en-US" dirty="0" err="1"/>
              <a:t>đá</a:t>
            </a:r>
            <a:r>
              <a:rPr lang="en-US" dirty="0"/>
              <a:t> </a:t>
            </a:r>
            <a:r>
              <a:rPr lang="en-US" dirty="0" err="1"/>
              <a:t>cẩm</a:t>
            </a:r>
            <a:r>
              <a:rPr lang="en-US" dirty="0"/>
              <a:t> </a:t>
            </a:r>
            <a:r>
              <a:rPr lang="en-US" dirty="0" err="1"/>
              <a:t>thạch</a:t>
            </a:r>
            <a:r>
              <a:rPr lang="en-US" dirty="0"/>
              <a:t>”,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lát</a:t>
            </a:r>
            <a:r>
              <a:rPr lang="en-US" dirty="0"/>
              <a:t> </a:t>
            </a:r>
            <a:r>
              <a:rPr lang="en-US" dirty="0" err="1"/>
              <a:t>gỗ</a:t>
            </a:r>
            <a:r>
              <a:rPr lang="en-US" dirty="0"/>
              <a:t>”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1 </a:t>
            </a: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lot_san</a:t>
            </a:r>
            <a:r>
              <a:rPr lang="en-US" dirty="0"/>
              <a:t>”, </a:t>
            </a:r>
            <a:r>
              <a:rPr lang="en-US" dirty="0" err="1"/>
              <a:t>với</a:t>
            </a:r>
            <a:r>
              <a:rPr lang="en-US" dirty="0"/>
              <a:t>:</a:t>
            </a:r>
          </a:p>
          <a:p>
            <a:pPr marL="152400" indent="0">
              <a:buNone/>
            </a:pPr>
            <a:r>
              <a:rPr lang="en-US" dirty="0"/>
              <a:t>	         -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thảm</a:t>
            </a:r>
            <a:r>
              <a:rPr lang="en-US" dirty="0"/>
              <a:t>” = 1</a:t>
            </a:r>
          </a:p>
          <a:p>
            <a:pPr marL="152400" indent="0">
              <a:buNone/>
            </a:pPr>
            <a:r>
              <a:rPr lang="en-US" dirty="0"/>
              <a:t>	         -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lát</a:t>
            </a:r>
            <a:r>
              <a:rPr lang="en-US" dirty="0"/>
              <a:t> </a:t>
            </a:r>
            <a:r>
              <a:rPr lang="en-US" dirty="0" err="1"/>
              <a:t>gach</a:t>
            </a:r>
            <a:r>
              <a:rPr lang="en-US" dirty="0"/>
              <a:t>/</a:t>
            </a:r>
            <a:r>
              <a:rPr lang="en-US" dirty="0" err="1"/>
              <a:t>đá</a:t>
            </a:r>
            <a:r>
              <a:rPr lang="en-US" dirty="0"/>
              <a:t> </a:t>
            </a:r>
            <a:r>
              <a:rPr lang="en-US" dirty="0" err="1"/>
              <a:t>cẩm</a:t>
            </a:r>
            <a:r>
              <a:rPr lang="en-US" dirty="0"/>
              <a:t> </a:t>
            </a:r>
            <a:r>
              <a:rPr lang="en-US" dirty="0" err="1"/>
              <a:t>thạch</a:t>
            </a:r>
            <a:r>
              <a:rPr lang="en-US" dirty="0"/>
              <a:t>” = 2</a:t>
            </a:r>
          </a:p>
          <a:p>
            <a:pPr marL="152400" indent="0">
              <a:buNone/>
            </a:pPr>
            <a:r>
              <a:rPr lang="en-US" dirty="0"/>
              <a:t>	         - “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lát</a:t>
            </a:r>
            <a:r>
              <a:rPr lang="en-US" dirty="0"/>
              <a:t> </a:t>
            </a:r>
            <a:r>
              <a:rPr lang="en-US" dirty="0" err="1"/>
              <a:t>gỗ</a:t>
            </a:r>
            <a:r>
              <a:rPr lang="en-US" dirty="0"/>
              <a:t>” = 3</a:t>
            </a:r>
            <a:endParaRPr lang="vi-V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-&gt;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gộp</a:t>
            </a:r>
            <a:r>
              <a:rPr lang="en-US" dirty="0"/>
              <a:t> 2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1 </a:t>
            </a:r>
            <a:r>
              <a:rPr lang="en-US" dirty="0" err="1"/>
              <a:t>cột</a:t>
            </a:r>
            <a:endParaRPr lang="en-US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	VD: </a:t>
            </a: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pha</a:t>
            </a:r>
            <a:r>
              <a:rPr lang="en-US" dirty="0"/>
              <a:t> </a:t>
            </a:r>
            <a:r>
              <a:rPr lang="en-US" dirty="0" err="1"/>
              <a:t>trà</a:t>
            </a:r>
            <a:r>
              <a:rPr lang="en-US" dirty="0"/>
              <a:t>/</a:t>
            </a:r>
            <a:r>
              <a:rPr lang="en-US" dirty="0" err="1"/>
              <a:t>cà</a:t>
            </a:r>
            <a:r>
              <a:rPr lang="en-US" dirty="0"/>
              <a:t> </a:t>
            </a:r>
            <a:r>
              <a:rPr lang="en-US" dirty="0" err="1"/>
              <a:t>phê</a:t>
            </a:r>
            <a:r>
              <a:rPr lang="en-US" dirty="0"/>
              <a:t>”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“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pha</a:t>
            </a:r>
            <a:r>
              <a:rPr lang="en-US" dirty="0"/>
              <a:t> </a:t>
            </a:r>
            <a:r>
              <a:rPr lang="en-US" dirty="0" err="1"/>
              <a:t>Cà</a:t>
            </a:r>
            <a:r>
              <a:rPr lang="en-US" dirty="0"/>
              <a:t> </a:t>
            </a:r>
            <a:r>
              <a:rPr lang="en-US" dirty="0" err="1"/>
              <a:t>phê</a:t>
            </a:r>
            <a:r>
              <a:rPr lang="en-US" dirty="0"/>
              <a:t>”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preprocess_pipeline</a:t>
            </a:r>
            <a:r>
              <a:rPr lang="en-US" dirty="0"/>
              <a:t>: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ColAdderDropper</a:t>
            </a:r>
            <a:r>
              <a:rPr lang="en-US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dirty="0"/>
              <a:t> ở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r>
              <a:rPr lang="en-US" dirty="0"/>
              <a:t>Numerical columns: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(mean)</a:t>
            </a:r>
          </a:p>
          <a:p>
            <a:r>
              <a:rPr lang="en-US" dirty="0" err="1"/>
              <a:t>Catogerical</a:t>
            </a:r>
            <a:r>
              <a:rPr lang="en-US" dirty="0"/>
              <a:t> columns: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(most frequent)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OneHotEncoder</a:t>
            </a:r>
            <a:endParaRPr lang="en-US" dirty="0"/>
          </a:p>
          <a:p>
            <a:r>
              <a:rPr lang="en-US" dirty="0"/>
              <a:t>Feature columns (</a:t>
            </a:r>
            <a:r>
              <a:rPr lang="en-US" dirty="0" err="1"/>
              <a:t>kiểu</a:t>
            </a:r>
            <a:r>
              <a:rPr lang="en-US" dirty="0"/>
              <a:t> numerical):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(most frequent)</a:t>
            </a:r>
          </a:p>
          <a:p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,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endParaRPr lang="vi-V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057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Xây</a:t>
            </a:r>
            <a:r>
              <a:rPr lang="en-US" sz="7200" dirty="0"/>
              <a:t> </a:t>
            </a:r>
            <a:r>
              <a:rPr lang="en-US" sz="7200" dirty="0" err="1"/>
              <a:t>dựng</a:t>
            </a:r>
            <a:r>
              <a:rPr lang="en-US" sz="7200" dirty="0"/>
              <a:t> </a:t>
            </a:r>
            <a:r>
              <a:rPr lang="en-US" sz="7200" dirty="0" err="1"/>
              <a:t>mô</a:t>
            </a:r>
            <a:r>
              <a:rPr lang="en-US" sz="7200" dirty="0"/>
              <a:t> </a:t>
            </a:r>
            <a:r>
              <a:rPr lang="en-US" sz="7200" dirty="0" err="1"/>
              <a:t>hình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1337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43882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1431938"/>
            <a:ext cx="5900101" cy="2876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Nhóm em chọn 2 mô hình regressor có trong sklearn: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MLPRegressor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RandomForestRegressor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1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TransformedTargetRegressor</a:t>
            </a:r>
            <a:r>
              <a:rPr lang="en-US" dirty="0"/>
              <a:t>()</a:t>
            </a: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Nhóm sử dụng độ lỗi Mean Absolute Error (MAE) để đánh giá mô hình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2A4F0-49AF-43D8-8E20-D59FFDCD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06" y="3251925"/>
            <a:ext cx="2568163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264012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1257122"/>
            <a:ext cx="5900101" cy="361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MLPRegressor trong Neural Network: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1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hidden_layers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ra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b="1" dirty="0"/>
              <a:t>Note</a:t>
            </a:r>
            <a:r>
              <a:rPr lang="en" dirty="0"/>
              <a:t>: solver bọn em dùng “adam” vì theo bọn em tìm hiểu thì “adam” dùng khi lượng dữ liệu lớn, còn dữ liệu nhỏ thì dùng “lbfgs”</a:t>
            </a:r>
            <a:endParaRPr lang="e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D10CB-DCE6-4278-A259-DAE4895C2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70" y="2396934"/>
            <a:ext cx="6636491" cy="179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9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10936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763033"/>
            <a:ext cx="5900101" cy="361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MLPRegressor trong Neural Network: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tuning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learning_rate</a:t>
            </a:r>
            <a:r>
              <a:rPr lang="en-US" dirty="0"/>
              <a:t> (alpha)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  </a:t>
            </a:r>
            <a:r>
              <a:rPr lang="en-US" dirty="0" err="1"/>
              <a:t>best_alpha</a:t>
            </a:r>
            <a:r>
              <a:rPr lang="en-US" dirty="0"/>
              <a:t> = 1</a:t>
            </a:r>
            <a:endParaRPr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11159-8822-4053-9AAD-23B8A1AC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08" y="1851653"/>
            <a:ext cx="5682529" cy="30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10936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1102478"/>
            <a:ext cx="5900101" cy="361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RandomForestRegressor: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  <a:endParaRPr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85772-7803-4110-B026-F2B78633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28" y="1979315"/>
            <a:ext cx="6187976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7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2516" y="10936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MÔ HÌNH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332836" y="988171"/>
            <a:ext cx="5900101" cy="3617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RandomForestRegressor</a:t>
            </a:r>
            <a:r>
              <a:rPr lang="en-US" dirty="0"/>
              <a:t>:</a:t>
            </a: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tuning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n_estimators</a:t>
            </a:r>
            <a:r>
              <a:rPr lang="en-US" dirty="0"/>
              <a:t> (number of tree)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</a:t>
            </a:r>
            <a:r>
              <a:rPr lang="en-US" dirty="0" err="1"/>
              <a:t>best_estimator</a:t>
            </a:r>
            <a:r>
              <a:rPr lang="en-US" dirty="0"/>
              <a:t> = 400</a:t>
            </a:r>
            <a:endParaRPr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5E41A-5767-4884-A718-A13C3605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4" y="1986796"/>
            <a:ext cx="5658364" cy="28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5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Đánh</a:t>
            </a:r>
            <a:r>
              <a:rPr lang="en-US" sz="7200" dirty="0"/>
              <a:t> </a:t>
            </a:r>
            <a:r>
              <a:rPr lang="en-US" sz="7200" dirty="0" err="1"/>
              <a:t>giá</a:t>
            </a:r>
            <a:r>
              <a:rPr lang="en-US" sz="7200" dirty="0"/>
              <a:t> </a:t>
            </a:r>
            <a:r>
              <a:rPr lang="en-US" sz="7200" dirty="0" err="1"/>
              <a:t>và</a:t>
            </a:r>
            <a:br>
              <a:rPr lang="en-US" sz="7200" dirty="0"/>
            </a:br>
            <a:r>
              <a:rPr lang="en-US" sz="7200" dirty="0" err="1"/>
              <a:t>tổng</a:t>
            </a:r>
            <a:r>
              <a:rPr lang="en-US" sz="7200" dirty="0"/>
              <a:t> </a:t>
            </a:r>
            <a:r>
              <a:rPr lang="en-US" sz="7200" dirty="0" err="1"/>
              <a:t>kết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4329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</a:t>
            </a:r>
            <a:endParaRPr dirty="0"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1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Câu hỏi được đặt ra là gì?</a:t>
            </a:r>
            <a:endParaRPr dirty="0"/>
          </a:p>
        </p:txBody>
      </p:sp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1813938" y="1660734"/>
            <a:ext cx="223465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Giới thiệu đồ án</a:t>
            </a:r>
            <a:endParaRPr b="1" dirty="0"/>
          </a:p>
        </p:txBody>
      </p:sp>
      <p:sp>
        <p:nvSpPr>
          <p:cNvPr id="300" name="Google Shape;300;p42"/>
          <p:cNvSpPr txBox="1">
            <a:spLocks noGrp="1"/>
          </p:cNvSpPr>
          <p:nvPr>
            <p:ph type="title" idx="2"/>
          </p:nvPr>
        </p:nvSpPr>
        <p:spPr>
          <a:xfrm>
            <a:off x="1821592" y="2751428"/>
            <a:ext cx="223482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Thu thập dữ liệu</a:t>
            </a:r>
            <a:endParaRPr b="1" dirty="0"/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3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title" idx="4"/>
          </p:nvPr>
        </p:nvSpPr>
        <p:spPr>
          <a:xfrm>
            <a:off x="1822372" y="3842301"/>
            <a:ext cx="2233853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Tiền xử lý dữ liệu</a:t>
            </a:r>
            <a:endParaRPr b="1" dirty="0"/>
          </a:p>
        </p:txBody>
      </p:sp>
      <p:sp>
        <p:nvSpPr>
          <p:cNvPr id="303" name="Google Shape;303;p42"/>
          <p:cNvSpPr txBox="1">
            <a:spLocks noGrp="1"/>
          </p:cNvSpPr>
          <p:nvPr>
            <p:ph type="subTitle" idx="5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Khám phá dữ liệu và tiền xử lý</a:t>
            </a:r>
            <a:endParaRPr dirty="0"/>
          </a:p>
        </p:txBody>
      </p:sp>
      <p:sp>
        <p:nvSpPr>
          <p:cNvPr id="304" name="Google Shape;304;p42"/>
          <p:cNvSpPr/>
          <p:nvPr/>
        </p:nvSpPr>
        <p:spPr>
          <a:xfrm flipH="1">
            <a:off x="1593979" y="1405638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5" name="Google Shape;305;p42"/>
          <p:cNvSpPr/>
          <p:nvPr/>
        </p:nvSpPr>
        <p:spPr>
          <a:xfrm flipH="1">
            <a:off x="1593979" y="2496619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42"/>
          <p:cNvSpPr/>
          <p:nvPr/>
        </p:nvSpPr>
        <p:spPr>
          <a:xfrm flipH="1">
            <a:off x="1593979" y="3587606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7" name="Google Shape;307;p42"/>
          <p:cNvSpPr txBox="1">
            <a:spLocks noGrp="1"/>
          </p:cNvSpPr>
          <p:nvPr>
            <p:ph type="title" idx="6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title" idx="7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title" idx="8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0" name="Google Shape;310;p42"/>
          <p:cNvSpPr txBox="1">
            <a:spLocks noGrp="1"/>
          </p:cNvSpPr>
          <p:nvPr>
            <p:ph type="title" idx="9"/>
          </p:nvPr>
        </p:nvSpPr>
        <p:spPr>
          <a:xfrm>
            <a:off x="5095412" y="1660734"/>
            <a:ext cx="2234649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Xây dựng mô hình</a:t>
            </a:r>
            <a:endParaRPr b="1"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subTitle" idx="13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dữ liệu, mô hình hóa</a:t>
            </a:r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14"/>
          </p:nvPr>
        </p:nvSpPr>
        <p:spPr>
          <a:xfrm>
            <a:off x="5087588" y="2751428"/>
            <a:ext cx="2234819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Đánh giá và tổng kết</a:t>
            </a:r>
            <a:endParaRPr b="1"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subTitle" idx="15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title" idx="16"/>
          </p:nvPr>
        </p:nvSpPr>
        <p:spPr>
          <a:xfrm>
            <a:off x="5087774" y="3842301"/>
            <a:ext cx="2452723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Tham khảo</a:t>
            </a:r>
            <a:endParaRPr b="1"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7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title" idx="18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title" idx="19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20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 flipH="1">
            <a:off x="4868118" y="1405638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42"/>
          <p:cNvSpPr/>
          <p:nvPr/>
        </p:nvSpPr>
        <p:spPr>
          <a:xfrm flipH="1">
            <a:off x="4868118" y="2496619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42"/>
          <p:cNvSpPr/>
          <p:nvPr/>
        </p:nvSpPr>
        <p:spPr>
          <a:xfrm flipH="1">
            <a:off x="4868118" y="3587606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299" y="311083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ĐÁNH GIÁ VÀ TỔNG KẾT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174835" y="1055414"/>
            <a:ext cx="6794329" cy="3630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ở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bọn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RandomForestRegressor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Cả</a:t>
            </a:r>
            <a:r>
              <a:rPr lang="en-US" dirty="0"/>
              <a:t> 2 model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lẽ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do </a:t>
            </a:r>
            <a:r>
              <a:rPr lang="en-US" dirty="0" err="1"/>
              <a:t>là</a:t>
            </a:r>
            <a:r>
              <a:rPr lang="en-US" dirty="0"/>
              <a:t>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Nhiễu</a:t>
            </a:r>
            <a:r>
              <a:rPr lang="en-US" dirty="0"/>
              <a:t> do </a:t>
            </a:r>
            <a:r>
              <a:rPr lang="en-US" dirty="0" err="1"/>
              <a:t>có</a:t>
            </a:r>
            <a:r>
              <a:rPr lang="en-US" dirty="0"/>
              <a:t> discount (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crawl data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: </a:t>
            </a:r>
            <a:r>
              <a:rPr lang="en-US" dirty="0" err="1"/>
              <a:t>bọn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gắng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lắm</a:t>
            </a: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E1F97-C92A-44A8-8530-FDFBCF0D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44" y="1667710"/>
            <a:ext cx="1790855" cy="1135478"/>
          </a:xfrm>
          <a:prstGeom prst="rect">
            <a:avLst/>
          </a:prstGeom>
        </p:spPr>
      </p:pic>
      <p:sp>
        <p:nvSpPr>
          <p:cNvPr id="9" name="Google Shape;382;p46">
            <a:extLst>
              <a:ext uri="{FF2B5EF4-FFF2-40B4-BE49-F238E27FC236}">
                <a16:creationId xmlns:a16="http://schemas.microsoft.com/office/drawing/2014/main" id="{1B17F6F4-C44D-4D07-BD0F-EA72A4C86F2A}"/>
              </a:ext>
            </a:extLst>
          </p:cNvPr>
          <p:cNvSpPr txBox="1">
            <a:spLocks/>
          </p:cNvSpPr>
          <p:nvPr/>
        </p:nvSpPr>
        <p:spPr>
          <a:xfrm>
            <a:off x="1437944" y="2763227"/>
            <a:ext cx="2099524" cy="51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MLPRegressor</a:t>
            </a:r>
            <a:endParaRPr lang="vi-VN" dirty="0"/>
          </a:p>
        </p:txBody>
      </p:sp>
      <p:sp>
        <p:nvSpPr>
          <p:cNvPr id="10" name="Google Shape;382;p46">
            <a:extLst>
              <a:ext uri="{FF2B5EF4-FFF2-40B4-BE49-F238E27FC236}">
                <a16:creationId xmlns:a16="http://schemas.microsoft.com/office/drawing/2014/main" id="{5A2BFB36-5190-486F-B8A5-6662E9CB24A8}"/>
              </a:ext>
            </a:extLst>
          </p:cNvPr>
          <p:cNvSpPr txBox="1">
            <a:spLocks/>
          </p:cNvSpPr>
          <p:nvPr/>
        </p:nvSpPr>
        <p:spPr>
          <a:xfrm>
            <a:off x="4818790" y="2779430"/>
            <a:ext cx="2910962" cy="51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RandomForestRegressor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5A9DB-183C-4316-9A41-2F45FD82B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16" y="1970678"/>
            <a:ext cx="1836579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2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299" y="176617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ĐÁNH GIÁ VÀ TỔNG KẾT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174834" y="828289"/>
            <a:ext cx="6794329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Train </a:t>
            </a:r>
            <a:r>
              <a:rPr lang="en-US" dirty="0" err="1"/>
              <a:t>lại</a:t>
            </a:r>
            <a:r>
              <a:rPr lang="en-US" dirty="0"/>
              <a:t> model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 + validation </a:t>
            </a:r>
            <a:r>
              <a:rPr lang="en-US" dirty="0" err="1"/>
              <a:t>và</a:t>
            </a:r>
            <a:r>
              <a:rPr lang="en-US" dirty="0"/>
              <a:t> test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test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09211-8944-4C53-974B-78D89A7DA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598" y="1297222"/>
            <a:ext cx="4924804" cy="35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5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14995" y="333482"/>
            <a:ext cx="5314007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NẾU CÓ THÊM THỜI GIAN THÌ SẼ LÀM GÌ?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174835" y="1055414"/>
            <a:ext cx="6794329" cy="3630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Cẩn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crawl data: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- discount (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crawl data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model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: </a:t>
            </a:r>
            <a:r>
              <a:rPr lang="en-US" dirty="0" err="1"/>
              <a:t>XGBoots</a:t>
            </a:r>
            <a:r>
              <a:rPr lang="en-US" dirty="0"/>
              <a:t>, Gradient </a:t>
            </a:r>
            <a:r>
              <a:rPr lang="en-US" dirty="0" err="1"/>
              <a:t>Bootings</a:t>
            </a:r>
            <a:endParaRPr lang="en-U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data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ở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41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Tham</a:t>
            </a:r>
            <a:r>
              <a:rPr lang="en-US" sz="7200" dirty="0"/>
              <a:t> </a:t>
            </a:r>
            <a:r>
              <a:rPr lang="en-US" sz="7200" dirty="0" err="1"/>
              <a:t>khảo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8185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299" y="600202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THAM KHẢO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1174835" y="1297476"/>
            <a:ext cx="6794329" cy="3072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[1] File notebook BT03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Kiên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[2] Slide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slide DoAnCK.pdf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[3] [Scikit-learn documentation](https://scikit-learn.org/0.21/documentation.html)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[4] [pandas documentation](https://pandas.pydata.org/docs/)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[5] https://www.answers.com/Q/When_regression_is_not_applicable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[6] https://www.kaggle.com/c/house-prices-advanced-regression-techniques/discussion/103975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29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008529" y="1880553"/>
            <a:ext cx="7241242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/>
              <a:t>Cảm</a:t>
            </a:r>
            <a:r>
              <a:rPr lang="en-US" sz="6000" dirty="0"/>
              <a:t> </a:t>
            </a:r>
            <a:r>
              <a:rPr lang="en-US" sz="6000" dirty="0" err="1"/>
              <a:t>ơn</a:t>
            </a:r>
            <a:r>
              <a:rPr lang="en-US" sz="6000" dirty="0"/>
              <a:t> </a:t>
            </a:r>
            <a:r>
              <a:rPr lang="en-US" sz="6000" dirty="0" err="1"/>
              <a:t>thầy</a:t>
            </a:r>
            <a:r>
              <a:rPr lang="en-US" sz="6000" dirty="0"/>
              <a:t> </a:t>
            </a:r>
            <a:r>
              <a:rPr lang="en-US" sz="6000" dirty="0" err="1"/>
              <a:t>đã</a:t>
            </a:r>
            <a:r>
              <a:rPr lang="en-US" sz="6000" dirty="0"/>
              <a:t> </a:t>
            </a:r>
            <a:r>
              <a:rPr lang="en-US" sz="6000" dirty="0" err="1"/>
              <a:t>theo</a:t>
            </a:r>
            <a:r>
              <a:rPr lang="en-US" sz="6000" dirty="0"/>
              <a:t> </a:t>
            </a:r>
            <a:r>
              <a:rPr lang="en-US" sz="6000" dirty="0" err="1"/>
              <a:t>dõi</a:t>
            </a:r>
            <a:r>
              <a:rPr lang="en-US" sz="6000" dirty="0"/>
              <a:t>!</a:t>
            </a:r>
            <a:endParaRPr sz="60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502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400130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Giới</a:t>
            </a:r>
            <a:r>
              <a:rPr lang="en-US" sz="7200" dirty="0"/>
              <a:t> </a:t>
            </a:r>
            <a:r>
              <a:rPr lang="en-US" sz="7200" dirty="0" err="1"/>
              <a:t>thiệu</a:t>
            </a:r>
            <a:r>
              <a:rPr lang="en-US" sz="7200" dirty="0"/>
              <a:t> </a:t>
            </a:r>
            <a:r>
              <a:rPr lang="en-US" sz="7200" dirty="0" err="1"/>
              <a:t>đồ</a:t>
            </a:r>
            <a:r>
              <a:rPr lang="en-US" sz="7200" dirty="0"/>
              <a:t> </a:t>
            </a:r>
            <a:r>
              <a:rPr lang="en-US" sz="7200" dirty="0" err="1"/>
              <a:t>án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4309546-B9B4-47F8-A44F-B5C53636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200" y="2833130"/>
            <a:ext cx="3423600" cy="629100"/>
          </a:xfrm>
        </p:spPr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ra?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GIỚI THIỆU ĐỒ ÁN</a:t>
            </a:r>
            <a:endParaRPr dirty="0"/>
          </a:p>
        </p:txBody>
      </p:sp>
      <p:sp>
        <p:nvSpPr>
          <p:cNvPr id="345" name="Google Shape;345;p45"/>
          <p:cNvSpPr txBox="1">
            <a:spLocks noGrp="1"/>
          </p:cNvSpPr>
          <p:nvPr>
            <p:ph type="title" idx="2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Câu hỏi?</a:t>
            </a:r>
            <a:endParaRPr dirty="0"/>
          </a:p>
        </p:txBody>
      </p:sp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1613924" y="1797994"/>
            <a:ext cx="6561887" cy="528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Từ các tiện nghi/ dịch vụ mà bên cho thuê chỗ ở (như khách sạn, homestay), dự đoán giá thuê của chỗ ở này</a:t>
            </a:r>
            <a:endParaRPr dirty="0"/>
          </a:p>
        </p:txBody>
      </p:sp>
      <p:sp>
        <p:nvSpPr>
          <p:cNvPr id="353" name="Google Shape;353;p45"/>
          <p:cNvSpPr/>
          <p:nvPr/>
        </p:nvSpPr>
        <p:spPr>
          <a:xfrm flipH="1">
            <a:off x="1378479" y="1511913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A1AE3E-0742-4192-9970-3F03DA47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925" y="2429232"/>
            <a:ext cx="2669068" cy="177868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242BD26-26E6-4FE2-BD51-58F00B68645A}"/>
              </a:ext>
            </a:extLst>
          </p:cNvPr>
          <p:cNvSpPr/>
          <p:nvPr/>
        </p:nvSpPr>
        <p:spPr>
          <a:xfrm>
            <a:off x="4572000" y="3112994"/>
            <a:ext cx="887506" cy="416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30E78F-FB96-49EF-A280-EF0441E75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513" y="2284831"/>
            <a:ext cx="2067485" cy="20674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532961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GIỚI THIỆU ĐỒ ÁN</a:t>
            </a:r>
            <a:endParaRPr dirty="0"/>
          </a:p>
        </p:txBody>
      </p:sp>
      <p:sp>
        <p:nvSpPr>
          <p:cNvPr id="345" name="Google Shape;345;p45"/>
          <p:cNvSpPr txBox="1">
            <a:spLocks noGrp="1"/>
          </p:cNvSpPr>
          <p:nvPr>
            <p:ph type="title" idx="2"/>
          </p:nvPr>
        </p:nvSpPr>
        <p:spPr>
          <a:xfrm>
            <a:off x="1603200" y="1358899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1613925" y="172403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tiện nghi/dịch vụ cung cấp</a:t>
            </a:r>
            <a:endParaRPr dirty="0"/>
          </a:p>
        </p:txBody>
      </p:sp>
      <p:sp>
        <p:nvSpPr>
          <p:cNvPr id="347" name="Google Shape;347;p45"/>
          <p:cNvSpPr txBox="1">
            <a:spLocks noGrp="1"/>
          </p:cNvSpPr>
          <p:nvPr>
            <p:ph type="title" idx="3"/>
          </p:nvPr>
        </p:nvSpPr>
        <p:spPr>
          <a:xfrm>
            <a:off x="1603720" y="2228912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Lợi ích</a:t>
            </a:r>
            <a:endParaRPr dirty="0"/>
          </a:p>
        </p:txBody>
      </p:sp>
      <p:sp>
        <p:nvSpPr>
          <p:cNvPr id="348" name="Google Shape;348;p45"/>
          <p:cNvSpPr txBox="1">
            <a:spLocks noGrp="1"/>
          </p:cNvSpPr>
          <p:nvPr>
            <p:ph type="subTitle" idx="4"/>
          </p:nvPr>
        </p:nvSpPr>
        <p:spPr>
          <a:xfrm>
            <a:off x="1613924" y="2594701"/>
            <a:ext cx="6279499" cy="1351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i="1" dirty="0"/>
              <a:t>Bên cho thuê</a:t>
            </a:r>
            <a:r>
              <a:rPr lang="en" dirty="0"/>
              <a:t>: </a:t>
            </a:r>
            <a:r>
              <a:rPr lang="vi-VN" dirty="0">
                <a:solidFill>
                  <a:srgbClr val="FF0000"/>
                </a:solidFill>
              </a:rPr>
              <a:t>đưa ra giá tiền </a:t>
            </a:r>
            <a:r>
              <a:rPr lang="vi-VN" dirty="0"/>
              <a:t>thuê sao cho </a:t>
            </a:r>
            <a:r>
              <a:rPr lang="vi-VN" dirty="0">
                <a:solidFill>
                  <a:srgbClr val="FF0000"/>
                </a:solidFill>
              </a:rPr>
              <a:t>phù hợp </a:t>
            </a:r>
            <a:r>
              <a:rPr lang="vi-VN" dirty="0"/>
              <a:t>với thị trường. Cũng như cần chuẩn bị những tiêu chí gì để "tối ưu" giá cho thuê lên.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 err="1"/>
              <a:t>Bên</a:t>
            </a:r>
            <a:r>
              <a:rPr lang="en-US" i="1" dirty="0"/>
              <a:t> </a:t>
            </a:r>
            <a:r>
              <a:rPr lang="en-US" i="1" dirty="0" err="1"/>
              <a:t>đi</a:t>
            </a:r>
            <a:r>
              <a:rPr lang="en-US" i="1" dirty="0"/>
              <a:t> </a:t>
            </a:r>
            <a:r>
              <a:rPr lang="en-US" i="1" dirty="0" err="1"/>
              <a:t>thuê</a:t>
            </a:r>
            <a:r>
              <a:rPr lang="en-US" dirty="0"/>
              <a:t>: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chuẩn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bị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ngân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sách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ở </a:t>
            </a:r>
            <a:r>
              <a:rPr lang="en-US" dirty="0" err="1"/>
              <a:t>khi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,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ý </a:t>
            </a:r>
            <a:r>
              <a:rPr lang="en-US" dirty="0" err="1"/>
              <a:t>mình</a:t>
            </a:r>
            <a:endParaRPr dirty="0"/>
          </a:p>
        </p:txBody>
      </p:sp>
      <p:sp>
        <p:nvSpPr>
          <p:cNvPr id="349" name="Google Shape;349;p45"/>
          <p:cNvSpPr txBox="1">
            <a:spLocks noGrp="1"/>
          </p:cNvSpPr>
          <p:nvPr>
            <p:ph type="title" idx="5"/>
          </p:nvPr>
        </p:nvSpPr>
        <p:spPr>
          <a:xfrm>
            <a:off x="5029850" y="1358899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350" name="Google Shape;350;p45"/>
          <p:cNvSpPr txBox="1">
            <a:spLocks noGrp="1"/>
          </p:cNvSpPr>
          <p:nvPr>
            <p:ph type="subTitle" idx="6"/>
          </p:nvPr>
        </p:nvSpPr>
        <p:spPr>
          <a:xfrm>
            <a:off x="5032825" y="1724094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Giá thuê</a:t>
            </a:r>
            <a:endParaRPr dirty="0"/>
          </a:p>
        </p:txBody>
      </p:sp>
      <p:sp>
        <p:nvSpPr>
          <p:cNvPr id="353" name="Google Shape;353;p45"/>
          <p:cNvSpPr/>
          <p:nvPr/>
        </p:nvSpPr>
        <p:spPr>
          <a:xfrm flipH="1">
            <a:off x="1378479" y="1437949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45"/>
          <p:cNvSpPr/>
          <p:nvPr/>
        </p:nvSpPr>
        <p:spPr>
          <a:xfrm flipH="1">
            <a:off x="1379074" y="2308068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45"/>
          <p:cNvSpPr/>
          <p:nvPr/>
        </p:nvSpPr>
        <p:spPr>
          <a:xfrm flipH="1">
            <a:off x="4797279" y="1437949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345;p45">
            <a:extLst>
              <a:ext uri="{FF2B5EF4-FFF2-40B4-BE49-F238E27FC236}">
                <a16:creationId xmlns:a16="http://schemas.microsoft.com/office/drawing/2014/main" id="{56FECDCB-2FE1-4E18-AB96-C04BD2D2C20C}"/>
              </a:ext>
            </a:extLst>
          </p:cNvPr>
          <p:cNvSpPr txBox="1">
            <a:spLocks/>
          </p:cNvSpPr>
          <p:nvPr/>
        </p:nvSpPr>
        <p:spPr>
          <a:xfrm>
            <a:off x="1603199" y="3889850"/>
            <a:ext cx="2323341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endParaRPr lang="en-US" dirty="0"/>
          </a:p>
        </p:txBody>
      </p:sp>
      <p:sp>
        <p:nvSpPr>
          <p:cNvPr id="56" name="Google Shape;346;p45">
            <a:extLst>
              <a:ext uri="{FF2B5EF4-FFF2-40B4-BE49-F238E27FC236}">
                <a16:creationId xmlns:a16="http://schemas.microsoft.com/office/drawing/2014/main" id="{5F838001-37FC-4CC6-B0D7-63FDEBB56CD6}"/>
              </a:ext>
            </a:extLst>
          </p:cNvPr>
          <p:cNvSpPr txBox="1">
            <a:spLocks/>
          </p:cNvSpPr>
          <p:nvPr/>
        </p:nvSpPr>
        <p:spPr>
          <a:xfrm>
            <a:off x="1613924" y="4254981"/>
            <a:ext cx="4759981" cy="33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ra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endParaRPr lang="en-US" dirty="0"/>
          </a:p>
        </p:txBody>
      </p:sp>
      <p:sp>
        <p:nvSpPr>
          <p:cNvPr id="57" name="Google Shape;353;p45">
            <a:extLst>
              <a:ext uri="{FF2B5EF4-FFF2-40B4-BE49-F238E27FC236}">
                <a16:creationId xmlns:a16="http://schemas.microsoft.com/office/drawing/2014/main" id="{AFFECF0A-2E2F-452A-AD4F-EECD4DB83440}"/>
              </a:ext>
            </a:extLst>
          </p:cNvPr>
          <p:cNvSpPr/>
          <p:nvPr/>
        </p:nvSpPr>
        <p:spPr>
          <a:xfrm flipH="1">
            <a:off x="1378479" y="3968900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Thu </a:t>
            </a:r>
            <a:r>
              <a:rPr lang="en-US" sz="7200" dirty="0" err="1"/>
              <a:t>thập</a:t>
            </a:r>
            <a:r>
              <a:rPr lang="en-US" sz="7200" dirty="0"/>
              <a:t> </a:t>
            </a:r>
            <a:r>
              <a:rPr lang="en-US" sz="7200" dirty="0" err="1"/>
              <a:t>dữ</a:t>
            </a:r>
            <a:r>
              <a:rPr lang="en-US" sz="7200" dirty="0"/>
              <a:t> </a:t>
            </a:r>
            <a:r>
              <a:rPr lang="en-US" sz="7200" dirty="0" err="1"/>
              <a:t>liệu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417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3541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THU THẬP DỮ LIỆU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272101" y="1089037"/>
            <a:ext cx="4172100" cy="334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https://www.booking.com/</a:t>
            </a:r>
            <a:endParaRPr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(</a:t>
            </a:r>
            <a:r>
              <a:rPr lang="en-US" dirty="0" err="1"/>
              <a:t>đã</a:t>
            </a:r>
            <a:r>
              <a:rPr lang="en-US" dirty="0"/>
              <a:t> check file robots.txt</a:t>
            </a: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C16-019F-4C68-8B8A-4D69AB4B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483" y="1088899"/>
            <a:ext cx="4338416" cy="2876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388C1-9FD2-4C1E-9A18-18432EC07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24" y="2282494"/>
            <a:ext cx="3070653" cy="1500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7CDB6-4B7B-4527-8116-C2AFE852C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724" y="4054954"/>
            <a:ext cx="3476577" cy="9215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>
          <a:xfrm>
            <a:off x="1974300" y="17661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THU THẬP DỮ LIỆU</a:t>
            </a:r>
            <a:endParaRPr dirty="0"/>
          </a:p>
        </p:txBody>
      </p:sp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272101" y="1015073"/>
            <a:ext cx="8549170" cy="334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Ở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/ homestay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/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thuê</a:t>
            </a: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endParaRPr lang="en-US" dirty="0"/>
          </a:p>
          <a:p>
            <a:pPr marL="15240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thô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14316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113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marL="152400" indent="0">
              <a:buNone/>
            </a:pPr>
            <a:r>
              <a:rPr lang="en-US" dirty="0"/>
              <a:t>         - 1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  <a:p>
            <a:pPr marL="152400" indent="0">
              <a:buNone/>
            </a:pPr>
            <a:r>
              <a:rPr lang="en-US" dirty="0"/>
              <a:t>         - 1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pPr marL="152400" indent="0">
              <a:buNone/>
            </a:pPr>
            <a:r>
              <a:rPr lang="en-US" dirty="0"/>
              <a:t>         - 1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pPr marL="152400" indent="0">
              <a:buNone/>
            </a:pPr>
            <a:r>
              <a:rPr lang="en-US" dirty="0"/>
              <a:t>         - 110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/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57F78-0950-49D0-B469-5365911A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2" y="1558226"/>
            <a:ext cx="1874682" cy="134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79341-3993-472A-B6D5-4BEE168B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884" y="1558226"/>
            <a:ext cx="1836579" cy="1531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867E51-DBE0-454B-9CD7-35FEB3A9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520" y="1549935"/>
            <a:ext cx="1699407" cy="15165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AA752-CFBE-49A5-8AAA-A9E83B4A0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708" y="1558226"/>
            <a:ext cx="1790855" cy="1059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C68F5-6273-491B-82D0-E54C53245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143" y="1549935"/>
            <a:ext cx="1135478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880553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Tiền</a:t>
            </a:r>
            <a:r>
              <a:rPr lang="en-US" sz="7200" dirty="0"/>
              <a:t> </a:t>
            </a:r>
            <a:r>
              <a:rPr lang="en-US" sz="7200" dirty="0" err="1"/>
              <a:t>xử</a:t>
            </a:r>
            <a:r>
              <a:rPr lang="en-US" sz="7200" dirty="0"/>
              <a:t> </a:t>
            </a:r>
            <a:r>
              <a:rPr lang="en-US" sz="7200" dirty="0" err="1"/>
              <a:t>lý</a:t>
            </a:r>
            <a:r>
              <a:rPr lang="en-US" sz="7200" dirty="0"/>
              <a:t> </a:t>
            </a:r>
            <a:r>
              <a:rPr lang="en-US" sz="7200" dirty="0" err="1"/>
              <a:t>dữ</a:t>
            </a:r>
            <a:r>
              <a:rPr lang="en-US" sz="7200" dirty="0"/>
              <a:t> </a:t>
            </a:r>
            <a:r>
              <a:rPr lang="en-US" sz="7200" dirty="0" err="1"/>
              <a:t>liệu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Bold"/>
                <a:ea typeface="Barlow SemiBold"/>
                <a:cs typeface="Barlow SemiBold"/>
                <a:sym typeface="Barlow SemiBold"/>
              </a:rPr>
              <a:t>Saturday</a:t>
            </a:r>
            <a:endParaRPr dirty="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16.01.2021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2947456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1348</Words>
  <Application>Microsoft Office PowerPoint</Application>
  <PresentationFormat>On-screen Show (16:9)</PresentationFormat>
  <Paragraphs>204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Consolas</vt:lpstr>
      <vt:lpstr>Barlow Condensed ExtraLight</vt:lpstr>
      <vt:lpstr>Barlow SemiBold</vt:lpstr>
      <vt:lpstr>Poppins</vt:lpstr>
      <vt:lpstr>Barlow Condensed</vt:lpstr>
      <vt:lpstr>Arial</vt:lpstr>
      <vt:lpstr>Barlow</vt:lpstr>
      <vt:lpstr>Barlow Condensed Medium</vt:lpstr>
      <vt:lpstr>Minimalist HS Weekly Planner by Slidesgo</vt:lpstr>
      <vt:lpstr>Báo cáo đồ án cuối kì Dự đoán giá thuê khách sạn,homestay</vt:lpstr>
      <vt:lpstr>NỘI DUNG</vt:lpstr>
      <vt:lpstr>Giới thiệu đồ án</vt:lpstr>
      <vt:lpstr>GIỚI THIỆU ĐỒ ÁN</vt:lpstr>
      <vt:lpstr>GIỚI THIỆU ĐỒ ÁN</vt:lpstr>
      <vt:lpstr>Thu thập dữ liệu</vt:lpstr>
      <vt:lpstr>THU THẬP DỮ LIỆU</vt:lpstr>
      <vt:lpstr>THU THẬP DỮ LIỆU</vt:lpstr>
      <vt:lpstr>Tiền xử lý dữ liệu</vt:lpstr>
      <vt:lpstr>TIỀN XỬ LÝ DỮ LIỆU</vt:lpstr>
      <vt:lpstr>TIỀN XỬ LÝ DỮ LIỆU</vt:lpstr>
      <vt:lpstr>TIỀN XỬ LÝ DỮ LIỆU</vt:lpstr>
      <vt:lpstr>Xây dựng mô hình</vt:lpstr>
      <vt:lpstr>XÂY DỰNG MÔ HÌNH</vt:lpstr>
      <vt:lpstr>XÂY DỰNG MÔ HÌNH</vt:lpstr>
      <vt:lpstr>XÂY DỰNG MÔ HÌNH</vt:lpstr>
      <vt:lpstr>XÂY DỰNG MÔ HÌNH</vt:lpstr>
      <vt:lpstr>XÂY DỰNG MÔ HÌNH</vt:lpstr>
      <vt:lpstr>Đánh giá và tổng kết</vt:lpstr>
      <vt:lpstr>ĐÁNH GIÁ VÀ TỔNG KẾT</vt:lpstr>
      <vt:lpstr>ĐÁNH GIÁ VÀ TỔNG KẾT</vt:lpstr>
      <vt:lpstr>NẾU CÓ THÊM THỜI GIAN THÌ SẼ LÀM GÌ?</vt:lpstr>
      <vt:lpstr>Tham khảo</vt:lpstr>
      <vt:lpstr>THAM KHẢO</vt:lpstr>
      <vt:lpstr>Cảm ơn thầy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cuối kì</dc:title>
  <dc:creator>Five Stars Boiz</dc:creator>
  <cp:lastModifiedBy>Thắng Đặng</cp:lastModifiedBy>
  <cp:revision>47</cp:revision>
  <dcterms:modified xsi:type="dcterms:W3CDTF">2021-01-18T06:59:30Z</dcterms:modified>
</cp:coreProperties>
</file>